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9"/>
  </p:notesMasterIdLst>
  <p:handoutMasterIdLst>
    <p:handoutMasterId r:id="rId30"/>
  </p:handoutMasterIdLst>
  <p:sldIdLst>
    <p:sldId id="776" r:id="rId3"/>
    <p:sldId id="878" r:id="rId4"/>
    <p:sldId id="837" r:id="rId5"/>
    <p:sldId id="845" r:id="rId6"/>
    <p:sldId id="846" r:id="rId7"/>
    <p:sldId id="847" r:id="rId8"/>
    <p:sldId id="848" r:id="rId9"/>
    <p:sldId id="849" r:id="rId10"/>
    <p:sldId id="850" r:id="rId11"/>
    <p:sldId id="851" r:id="rId12"/>
    <p:sldId id="852" r:id="rId13"/>
    <p:sldId id="853" r:id="rId14"/>
    <p:sldId id="854" r:id="rId15"/>
    <p:sldId id="855" r:id="rId16"/>
    <p:sldId id="874" r:id="rId17"/>
    <p:sldId id="879" r:id="rId18"/>
    <p:sldId id="877" r:id="rId19"/>
    <p:sldId id="637" r:id="rId20"/>
    <p:sldId id="489" r:id="rId21"/>
    <p:sldId id="522" r:id="rId22"/>
    <p:sldId id="523" r:id="rId23"/>
    <p:sldId id="525" r:id="rId24"/>
    <p:sldId id="518" r:id="rId25"/>
    <p:sldId id="527" r:id="rId26"/>
    <p:sldId id="528" r:id="rId27"/>
    <p:sldId id="880" r:id="rId28"/>
  </p:sldIdLst>
  <p:sldSz cx="9217025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DB69"/>
    <a:srgbClr val="A27B00"/>
    <a:srgbClr val="463500"/>
    <a:srgbClr val="FF9900"/>
    <a:srgbClr val="003E54"/>
    <a:srgbClr val="005674"/>
    <a:srgbClr val="00668A"/>
    <a:srgbClr val="0072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867" autoAdjust="0"/>
    <p:restoredTop sz="99766" autoAdjust="0"/>
  </p:normalViewPr>
  <p:slideViewPr>
    <p:cSldViewPr>
      <p:cViewPr>
        <p:scale>
          <a:sx n="110" d="100"/>
          <a:sy n="110" d="100"/>
        </p:scale>
        <p:origin x="-540" y="930"/>
      </p:cViewPr>
      <p:guideLst>
        <p:guide orient="horz" pos="2136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54C31-01FC-4BD1-B9D1-E179EFBFAF73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B85ED-384E-4AD6-AEA8-93C10D3A2E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1387971-3788-4DB0-AAB3-1DD7CF757C03}" type="datetimeFigureOut">
              <a:rPr lang="zh-CN" altLang="en-US"/>
              <a:pPr>
                <a:defRPr/>
              </a:pPr>
              <a:t>2021/9/29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85800"/>
            <a:ext cx="460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15490F5-CB93-4D13-ADAA-BF3527DBAC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227227" y="714376"/>
            <a:ext cx="8784977" cy="571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227227" y="714376"/>
            <a:ext cx="8784977" cy="5715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endParaRPr lang="zh-CN" alt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1277" y="2480719"/>
            <a:ext cx="7834471" cy="7694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2554" y="3886200"/>
            <a:ext cx="6451918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596A-77E3-4103-BFB9-669FE42AD1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4098" name="Picture 2" descr="C:\Users\wtt\Desktop\图片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-35560"/>
            <a:ext cx="9229090" cy="690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4"/>
          <p:cNvSpPr txBox="1"/>
          <p:nvPr/>
        </p:nvSpPr>
        <p:spPr bwMode="auto">
          <a:xfrm>
            <a:off x="4102858" y="6523039"/>
            <a:ext cx="792089" cy="215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fld id="{8AF48611-CD4B-4797-8C37-60A8C2C91E80}" type="slidenum">
              <a:rPr lang="en-US" altLang="zh-CN" sz="1100" smtClean="0">
                <a:ea typeface="宋体" panose="02010600030101010101" pitchFamily="2" charset="-122"/>
              </a:rPr>
              <a:pPr algn="ctr">
                <a:defRPr/>
              </a:pPr>
              <a:t>‹#›</a:t>
            </a:fld>
            <a:endParaRPr lang="en-US" altLang="zh-CN" sz="110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851" y="6245225"/>
            <a:ext cx="2150639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150" y="6245225"/>
            <a:ext cx="29187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5535" y="6245225"/>
            <a:ext cx="2150639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BF1E539-0FA3-4DC1-9148-CB7DF83FB1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450"/>
            <a:ext cx="9217025" cy="769441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25400" dist="12700" dir="2700000" algn="tl" rotWithShape="0">
              <a:srgbClr val="64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/>
            <a:endParaRPr lang="zh-CN" altLang="en-US" dirty="0" smtClean="0"/>
          </a:p>
        </p:txBody>
      </p:sp>
      <p:sp>
        <p:nvSpPr>
          <p:cNvPr id="13" name="Rectangle 3"/>
          <p:cNvSpPr>
            <a:spLocks noGrp="1" noChangeArrowheads="1"/>
          </p:cNvSpPr>
          <p:nvPr/>
        </p:nvSpPr>
        <p:spPr bwMode="auto">
          <a:xfrm>
            <a:off x="227227" y="714376"/>
            <a:ext cx="8784977" cy="5715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227227" y="714376"/>
            <a:ext cx="8784977" cy="5715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endParaRPr lang="zh-CN" alt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C:\Users\wtt\Desktop\图片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" y="-41910"/>
            <a:ext cx="9217660" cy="69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851" y="274638"/>
            <a:ext cx="829532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851" y="1600206"/>
            <a:ext cx="8295323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851" y="6245225"/>
            <a:ext cx="2150639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150" y="6245225"/>
            <a:ext cx="29187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5539" y="6245225"/>
            <a:ext cx="2150639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B3AC280-62CD-4746-9BD6-DCFCEC6268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055" name="Picture 7" descr="22222副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03655" y="429896"/>
            <a:ext cx="676402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406400"/>
            <a:r>
              <a:rPr lang="zh-CN" altLang="en-US" sz="2400" b="1" dirty="0">
                <a:solidFill>
                  <a:srgbClr val="333333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仿宋_GB2312" panose="02010609030101010101" pitchFamily="49" charset="-122"/>
              </a:rPr>
              <a:t>访问中国商标网（</a:t>
            </a:r>
            <a:r>
              <a:rPr lang="en-US" altLang="zh-CN" sz="2400" b="1" dirty="0">
                <a:solidFill>
                  <a:srgbClr val="333333"/>
                </a:solidFill>
                <a:latin typeface="+mj-lt"/>
                <a:ea typeface="仿宋_GB2312" panose="02010609030101010101" pitchFamily="49" charset="-122"/>
                <a:cs typeface="Arial Unicode MS" charset="0"/>
              </a:rPr>
              <a:t>http://</a:t>
            </a:r>
            <a:r>
              <a:rPr lang="en-US" altLang="zh-CN" sz="2400" b="1" dirty="0" smtClean="0">
                <a:solidFill>
                  <a:srgbClr val="333333"/>
                </a:solidFill>
                <a:latin typeface="+mj-lt"/>
                <a:ea typeface="仿宋_GB2312" panose="02010609030101010101" pitchFamily="49" charset="-122"/>
                <a:cs typeface="Arial Unicode MS" charset="0"/>
              </a:rPr>
              <a:t>sbj.cnipa.gov.cn</a:t>
            </a:r>
            <a:r>
              <a:rPr lang="en-US" altLang="zh-CN" sz="2400" b="1" dirty="0">
                <a:solidFill>
                  <a:srgbClr val="333333"/>
                </a:solidFill>
                <a:latin typeface="+mj-lt"/>
                <a:ea typeface="仿宋_GB2312" panose="02010609030101010101" pitchFamily="49" charset="-122"/>
                <a:cs typeface="仿宋_GB2312" panose="02010609030101010101" pitchFamily="49" charset="-122"/>
              </a:rPr>
              <a:t>/</a:t>
            </a:r>
            <a:r>
              <a:rPr lang="zh-CN" altLang="en-US" sz="2400" b="1" dirty="0">
                <a:solidFill>
                  <a:srgbClr val="333333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仿宋_GB2312" panose="02010609030101010101" pitchFamily="49" charset="-122"/>
              </a:rPr>
              <a:t>），选择“网上申请”访问商标网上申请系统。</a:t>
            </a:r>
          </a:p>
          <a:p>
            <a:pPr marL="0" indent="406400"/>
            <a:r>
              <a:rPr lang="zh-CN" altLang="en-US" sz="1800" b="0" dirty="0">
                <a:solidFill>
                  <a:srgbClr val="333333"/>
                </a:solidFill>
                <a:latin typeface="仿宋_GB2312" panose="02010609030101010101" pitchFamily="49" charset="-122"/>
                <a:ea typeface="仿宋_GB2312" panose="02010609030101010101" pitchFamily="49" charset="-122"/>
                <a:cs typeface="仿宋_GB2312" panose="02010609030101010101" pitchFamily="49" charset="-122"/>
              </a:rPr>
              <a:t> </a:t>
            </a:r>
          </a:p>
        </p:txBody>
      </p:sp>
      <p:pic>
        <p:nvPicPr>
          <p:cNvPr id="3" name="图片 2" descr="中国商标网-网上申请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550" y="1448069"/>
            <a:ext cx="8374379" cy="5057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32048" y="1052737"/>
            <a:ext cx="8208912" cy="516234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    如核准，用户登录邮箱</a:t>
            </a:r>
            <a:r>
              <a:rPr sz="2400" b="1" dirty="0" err="1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进行证书下载</a:t>
            </a:r>
            <a:r>
              <a:rPr sz="2400" b="1" dirty="0" err="1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</a:t>
            </a:r>
            <a:r>
              <a:rPr sz="2400" b="1" dirty="0" err="1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输入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用户</a:t>
            </a:r>
            <a:r>
              <a:rPr sz="2400" b="1" dirty="0" err="1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名和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申请人名称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，点击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“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下载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”。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830" y="1988840"/>
            <a:ext cx="6595293" cy="2713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072" y="4725144"/>
            <a:ext cx="6912129" cy="19055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58840" y="6182556"/>
            <a:ext cx="725841" cy="2305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112" y="52919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用户登录名称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120" y="56612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申请人名称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224136" y="980728"/>
            <a:ext cx="6840760" cy="8640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软证书下载完成后，进入首页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进行</a:t>
            </a:r>
            <a:r>
              <a:rPr sz="24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PIN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码修改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初始</a:t>
            </a:r>
            <a:r>
              <a:rPr 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PIN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码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为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12345678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</a:t>
            </a:r>
            <a:r>
              <a:rPr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必须修改</a:t>
            </a:r>
            <a:r>
              <a:rPr sz="24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否则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无法登录。</a:t>
            </a:r>
            <a:endParaRPr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2400" b="1" dirty="0" smtClean="0">
              <a:latin typeface="仿宋_GB2312" pitchFamily="49" charset="-122"/>
              <a:ea typeface="仿宋_GB2312" pitchFamily="49" charset="-122"/>
              <a:sym typeface="+mn-ea"/>
            </a:endParaRPr>
          </a:p>
        </p:txBody>
      </p:sp>
      <p:pic>
        <p:nvPicPr>
          <p:cNvPr id="11" name="图片 10" descr="首页-ps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0623"/>
            <a:ext cx="9217025" cy="353913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264696" y="5949280"/>
            <a:ext cx="79208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0480" y="58052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PIN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码修改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5688632" y="5989930"/>
            <a:ext cx="576064" cy="1393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81" y="4241641"/>
            <a:ext cx="8500131" cy="17076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3393002" y="5580614"/>
            <a:ext cx="797849" cy="2882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PIN码修改-输入名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9217025" cy="2159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0240" y="21235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用户名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2208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申请人名称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2208" y="44371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原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PIN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码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2208" y="49411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新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PIN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码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24137" y="941819"/>
            <a:ext cx="662473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输入修改后的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PIN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码登录。首次登录需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输入激活码</a:t>
            </a:r>
            <a:r>
              <a:rPr sz="2400" b="1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，点击【激活】完成用户首次登录。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1" name="图片 10" descr="用户登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0312"/>
            <a:ext cx="9217025" cy="314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261" y="5052574"/>
            <a:ext cx="7305675" cy="14518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200" y="1512803"/>
            <a:ext cx="6048672" cy="34283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88232" y="4653136"/>
            <a:ext cx="3960440" cy="260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032" y="45811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请输入激活码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3670" y="857232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Times New Roman" pitchFamily="18" charset="0"/>
              </a:rPr>
              <a:t>如商标申请人办理变更商标申请人名义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Times New Roman" pitchFamily="18" charset="0"/>
              </a:rPr>
              <a:t>/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Times New Roman" pitchFamily="18" charset="0"/>
              </a:rPr>
              <a:t>地址业务，需先登录商标网上申请系统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Times New Roman" pitchFamily="18" charset="0"/>
              </a:rPr>
              <a:t>- “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仿宋_GB2312" pitchFamily="49" charset="-122"/>
                <a:ea typeface="仿宋_GB2312" pitchFamily="49" charset="-122"/>
                <a:cs typeface="Times New Roman" pitchFamily="18" charset="0"/>
              </a:rPr>
              <a:t>我的账户”中办理用户变更，用户变更审核通过后即可在线提交变更商标申请人名义申请。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仿宋_GB2312" pitchFamily="49" charset="-122"/>
              <a:ea typeface="仿宋_GB2312" pitchFamily="49" charset="-122"/>
              <a:cs typeface="宋体" pitchFamily="2" charset="-122"/>
            </a:endParaRPr>
          </a:p>
        </p:txBody>
      </p:sp>
      <p:pic>
        <p:nvPicPr>
          <p:cNvPr id="8" name="图片 7" descr="用户变更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298" y="2337502"/>
            <a:ext cx="6894529" cy="412944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60240" y="4365104"/>
            <a:ext cx="1428760" cy="285752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8432" y="414908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_GB2312" pitchFamily="49" charset="-122"/>
                <a:ea typeface="仿宋_GB2312" pitchFamily="49" charset="-122"/>
              </a:rPr>
              <a:t>是否变更证书相关信息</a:t>
            </a:r>
            <a:endParaRPr lang="zh-CN" altLang="en-US" b="1" dirty="0"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3672408" y="4437112"/>
            <a:ext cx="285752" cy="1428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128" y="49411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_GB2312" pitchFamily="49" charset="-122"/>
                <a:ea typeface="仿宋_GB2312" pitchFamily="49" charset="-122"/>
              </a:rPr>
              <a:t>申请人名称</a:t>
            </a:r>
            <a:endParaRPr lang="zh-CN" altLang="en-US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6144" y="522920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_GB2312" pitchFamily="49" charset="-122"/>
                <a:ea typeface="仿宋_GB2312" pitchFamily="49" charset="-122"/>
              </a:rPr>
              <a:t>证件名称</a:t>
            </a:r>
            <a:endParaRPr lang="zh-CN" altLang="en-US" b="1" dirty="0"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53968" y="3244334"/>
            <a:ext cx="5109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4800" kern="0" dirty="0" smtClean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第二步：业务</a:t>
            </a:r>
            <a:r>
              <a:rPr lang="zh-CN" altLang="en-US" sz="4800" kern="0" dirty="0" smtClean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申请</a:t>
            </a:r>
            <a:endParaRPr lang="zh-CN" altLang="en-US" sz="4800" kern="0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在线提交商标注册申请业务流程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3736" y="1857364"/>
            <a:ext cx="771530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5108" y="2822857"/>
            <a:ext cx="8129303" cy="278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093" y="836719"/>
            <a:ext cx="7416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     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点击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菜单栏中商标注册申请中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的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注册申请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进入注册申请信息填写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页面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8152" y="42930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申请人类型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2168" y="46531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书式类型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8512" y="3645024"/>
            <a:ext cx="122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填写要求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16424" y="3573016"/>
            <a:ext cx="357190" cy="216024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 w="158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176464" y="3717032"/>
            <a:ext cx="571504" cy="4179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120680" y="4365104"/>
            <a:ext cx="1143008" cy="714380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tt\Desktop\QQ图片20170208143606批图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52128" y="1776958"/>
            <a:ext cx="7344816" cy="38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0200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申请人名称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0200" y="35730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申请人地址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0240" y="40050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联系人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8152" y="53197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16224" y="4293096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联系电话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2248" y="46531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传真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4216" y="4869160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邮政编码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5472608" y="3212976"/>
            <a:ext cx="500066" cy="3231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76664" y="328498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_GB2312" pitchFamily="49" charset="-122"/>
                <a:ea typeface="仿宋_GB2312" pitchFamily="49" charset="-122"/>
              </a:rPr>
              <a:t>用户注册信息，无法修改</a:t>
            </a:r>
            <a:endParaRPr lang="zh-CN" altLang="en-US" b="1" dirty="0"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5472608" y="3573016"/>
            <a:ext cx="500066" cy="1054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72208" y="3429000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800" kern="0" dirty="0" smtClean="0">
                <a:solidFill>
                  <a:schemeClr val="tx2"/>
                </a:solidFill>
                <a:latin typeface="黑体" pitchFamily="2" charset="-122"/>
                <a:ea typeface="黑体" pitchFamily="2" charset="-122"/>
                <a:sym typeface="+mn-ea"/>
              </a:rPr>
              <a:t>第一步：用户注册</a:t>
            </a:r>
            <a:endParaRPr lang="zh-CN" altLang="en-US" sz="4800" kern="0" dirty="0"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279" y="2073113"/>
            <a:ext cx="6605059" cy="474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8072" y="83671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选择集体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证明商标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时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需填写集体成员名单和集体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证明商标使用管理规则，选择以地理标志作为集体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证明商标注册的还需上传相关文件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6064" y="22768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是否集体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证明商标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096" y="29249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集体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证明商标使用管理规则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0120" y="39330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集体成员名单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4136" y="45811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是否三维标志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4136" y="4797152"/>
            <a:ext cx="190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是否颜色组合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4176" y="50131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声音商标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8192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商标说明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20" y="1846425"/>
            <a:ext cx="4137235" cy="417326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0034" y="1836882"/>
            <a:ext cx="4354982" cy="419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右箭头 8"/>
          <p:cNvSpPr/>
          <p:nvPr/>
        </p:nvSpPr>
        <p:spPr>
          <a:xfrm>
            <a:off x="4248472" y="4077073"/>
            <a:ext cx="508081" cy="18002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950" y="908720"/>
            <a:ext cx="8927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    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如存在共同申请人，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需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添加共同申请人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信息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288032" y="29249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是否共同申请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2008" y="4149080"/>
            <a:ext cx="151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申请人类型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4016" y="4437112"/>
            <a:ext cx="144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申请人国籍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6024" y="4725144"/>
            <a:ext cx="151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申请人名称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6024" y="1966777"/>
            <a:ext cx="8712968" cy="407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6108" y="908728"/>
            <a:ext cx="712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可选择是否上传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优先权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证明文件，不上传需后补。</a:t>
            </a:r>
            <a:endParaRPr lang="zh-CN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0120" y="35730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优先权证明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39330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是否上传优先权证明文件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2049" y="83672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   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点击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添加商品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服务项目，页面会弹出添加商品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的窗口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，页面中可以通过输入关键字或通过查询类别来查询商品的信息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目前网上服务系统仅支持</a:t>
            </a:r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规范商品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的填报。</a:t>
            </a:r>
            <a:endParaRPr lang="en-US" altLang="zh-CN" sz="2400" b="1" dirty="0" smtClean="0">
              <a:solidFill>
                <a:srgbClr val="000099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149" y="2231587"/>
            <a:ext cx="4208145" cy="40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16834" y="2245888"/>
            <a:ext cx="3728085" cy="416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右箭头 2"/>
          <p:cNvSpPr/>
          <p:nvPr/>
        </p:nvSpPr>
        <p:spPr>
          <a:xfrm>
            <a:off x="4363223" y="4293096"/>
            <a:ext cx="753376" cy="21602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8217" y="4005064"/>
            <a:ext cx="286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点击添加商品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服务项目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96147" y="836720"/>
            <a:ext cx="6768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点击 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选择图样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即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可上传图片，上传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之前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请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仔细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阅读下面的提示信息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14862" y="1891736"/>
            <a:ext cx="5951811" cy="444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8276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选择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图样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28" y="642918"/>
            <a:ext cx="9217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 smtClean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012" y="1000118"/>
            <a:ext cx="648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096" y="1484785"/>
            <a:ext cx="741682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8076" y="818128"/>
            <a:ext cx="7416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商标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图样上传之后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点击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确认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进入预览页面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8395" y="5877272"/>
            <a:ext cx="5144771" cy="903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6120680" y="6381328"/>
            <a:ext cx="864096" cy="3600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8664" y="1916832"/>
            <a:ext cx="120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预览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8112" y="3068960"/>
            <a:ext cx="7344816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　　提交申请当天无需缴费，商标局会在受理前向申请人发送缴费通知书（缴费通知书请登录用户系统“电子送达”里查看），申请人在接到缴费通知书后，按通知书里的要求在</a:t>
            </a:r>
            <a:r>
              <a:rPr lang="en-US" altLang="zh-CN" dirty="0" smtClean="0"/>
              <a:t>15</a:t>
            </a:r>
            <a:r>
              <a:rPr lang="zh-CN" altLang="en-US" dirty="0" smtClean="0"/>
              <a:t>日内完成缴费。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2168" y="177281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kern="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  <a:sym typeface="+mn-ea"/>
              </a:rPr>
              <a:t>第三步：</a:t>
            </a:r>
            <a:r>
              <a:rPr lang="zh-CN" altLang="en-US" sz="4800" dirty="0" smtClean="0">
                <a:latin typeface="黑体" pitchFamily="49" charset="-122"/>
                <a:ea typeface="黑体" pitchFamily="49" charset="-122"/>
              </a:rPr>
              <a:t>在线规费支付</a:t>
            </a:r>
            <a:endParaRPr lang="zh-CN" altLang="en-US" sz="4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44216" y="1628801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商标申请人（企业法人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个人）用户注册流程</a:t>
            </a: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116" y="2780936"/>
            <a:ext cx="158417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安装软证书驱动，绑定电脑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340" y="2780936"/>
            <a:ext cx="237626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申请软证书，下载申请文件，谨记激活码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4660" y="2782677"/>
            <a:ext cx="259292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等待管理员审核，审核结果发送至注册邮箱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6704" y="4366853"/>
            <a:ext cx="172819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用户登录邮箱，下载软证书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2412" y="4509120"/>
            <a:ext cx="176419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修改默认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PIN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096" y="4366853"/>
            <a:ext cx="230425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登录网上服务系统，输入激活码激活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12" name="直接箭头连接符 11"/>
          <p:cNvCxnSpPr>
            <a:stCxn id="3" idx="3"/>
            <a:endCxn id="4" idx="1"/>
          </p:cNvCxnSpPr>
          <p:nvPr/>
        </p:nvCxnSpPr>
        <p:spPr>
          <a:xfrm>
            <a:off x="2592292" y="3104094"/>
            <a:ext cx="43204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4" idx="3"/>
            <a:endCxn id="7" idx="1"/>
          </p:cNvCxnSpPr>
          <p:nvPr/>
        </p:nvCxnSpPr>
        <p:spPr>
          <a:xfrm>
            <a:off x="5400600" y="3104102"/>
            <a:ext cx="504056" cy="174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7" idx="2"/>
            <a:endCxn id="8" idx="0"/>
          </p:cNvCxnSpPr>
          <p:nvPr/>
        </p:nvCxnSpPr>
        <p:spPr>
          <a:xfrm flipH="1">
            <a:off x="7200800" y="3429008"/>
            <a:ext cx="318" cy="93784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8" idx="1"/>
            <a:endCxn id="9" idx="3"/>
          </p:cNvCxnSpPr>
          <p:nvPr/>
        </p:nvCxnSpPr>
        <p:spPr>
          <a:xfrm flipH="1">
            <a:off x="5436604" y="4690019"/>
            <a:ext cx="900100" cy="37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9" idx="1"/>
            <a:endCxn id="10" idx="3"/>
          </p:cNvCxnSpPr>
          <p:nvPr/>
        </p:nvCxnSpPr>
        <p:spPr>
          <a:xfrm flipH="1" flipV="1">
            <a:off x="3168352" y="4690019"/>
            <a:ext cx="504056" cy="37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088" y="1340768"/>
            <a:ext cx="7344816" cy="5276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6144" y="76470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下载软证书驱动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4777" y="52292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数字证书驱动下载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软证书下载页面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5997"/>
            <a:ext cx="9217025" cy="2133198"/>
          </a:xfrm>
          <a:prstGeom prst="rect">
            <a:avLst/>
          </a:prstGeom>
        </p:spPr>
      </p:pic>
      <p:pic>
        <p:nvPicPr>
          <p:cNvPr id="3" name="图片 2" descr="下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2368" y="3268935"/>
            <a:ext cx="5753100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首页-ps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58980"/>
            <a:ext cx="9217025" cy="383618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352928" y="4941168"/>
            <a:ext cx="576064" cy="2505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0720" y="48691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立即注册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7560840" y="5085184"/>
            <a:ext cx="70282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976" y="1327869"/>
            <a:ext cx="4391712" cy="519747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3565" y="3861048"/>
            <a:ext cx="3553460" cy="1215390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489860" y="5894524"/>
            <a:ext cx="504056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9" name="直接箭头连接符 38"/>
          <p:cNvCxnSpPr>
            <a:stCxn id="38" idx="0"/>
          </p:cNvCxnSpPr>
          <p:nvPr/>
        </p:nvCxnSpPr>
        <p:spPr>
          <a:xfrm flipV="1">
            <a:off x="5741888" y="5085184"/>
            <a:ext cx="162768" cy="8093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5904656" y="5445224"/>
            <a:ext cx="71247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1.</a:t>
            </a:r>
            <a:r>
              <a:rPr lang="zh-CN" altLang="en-US" sz="1400" b="1" dirty="0">
                <a:solidFill>
                  <a:srgbClr val="FF0000"/>
                </a:solidFill>
              </a:rPr>
              <a:t>点击</a:t>
            </a:r>
          </a:p>
        </p:txBody>
      </p:sp>
      <p:sp>
        <p:nvSpPr>
          <p:cNvPr id="41" name="矩形 40"/>
          <p:cNvSpPr/>
          <p:nvPr/>
        </p:nvSpPr>
        <p:spPr>
          <a:xfrm>
            <a:off x="5747047" y="4221088"/>
            <a:ext cx="301625" cy="1701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615596" y="4022316"/>
            <a:ext cx="504056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072506" y="4149080"/>
            <a:ext cx="71247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2.</a:t>
            </a:r>
            <a:r>
              <a:rPr lang="zh-CN" altLang="en-US" sz="1400" b="1" dirty="0">
                <a:solidFill>
                  <a:srgbClr val="FF0000"/>
                </a:solidFill>
              </a:rPr>
              <a:t>点击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128290" y="4221088"/>
            <a:ext cx="71247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</a:rPr>
              <a:t>3.</a:t>
            </a:r>
            <a:r>
              <a:rPr lang="zh-CN" altLang="en-US" sz="1400" b="1" dirty="0">
                <a:solidFill>
                  <a:srgbClr val="FF0000"/>
                </a:solidFill>
              </a:rPr>
              <a:t>点击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2088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用户类型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32" y="1628800"/>
            <a:ext cx="194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申请人国籍类型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94" y="2204864"/>
            <a:ext cx="208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统一社会信用代码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0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用户名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056" y="31034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申请人名称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096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地址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730" y="4108576"/>
            <a:ext cx="104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邮编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096" y="4431112"/>
            <a:ext cx="118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联系人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080" y="47191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联系电话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4332" y="50964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电子邮件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024" y="58052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主体资格证明文件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6406" y="546810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latin typeface="仿宋_GB2312" pitchFamily="49" charset="-122"/>
                <a:ea typeface="仿宋_GB2312" pitchFamily="49" charset="-122"/>
              </a:rPr>
              <a:t>上传原文件语言类型</a:t>
            </a:r>
            <a:endParaRPr lang="zh-CN" altLang="en-US" sz="14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926" y="253602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仿宋_GB2312" pitchFamily="49" charset="-122"/>
                <a:ea typeface="仿宋_GB2312" pitchFamily="49" charset="-122"/>
              </a:rPr>
              <a:t>证件名称</a:t>
            </a:r>
            <a:endParaRPr lang="zh-CN" altLang="en-US" sz="1600" b="1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29620" y="2818432"/>
            <a:ext cx="2160240" cy="360040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16624" y="256490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主体资格证明文件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必须是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  <a:r>
              <a:rPr lang="en-US" altLang="zh-CN" sz="2400" b="1" dirty="0" err="1" smtClean="0">
                <a:latin typeface="仿宋" panose="02010609060101010101" pitchFamily="49" charset="-122"/>
                <a:ea typeface="仿宋" panose="02010609060101010101" pitchFamily="49" charset="-122"/>
              </a:rPr>
              <a:t>pdf</a:t>
            </a:r>
            <a:r>
              <a:rPr lang="zh-CN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格式，大小在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2M</a:t>
            </a:r>
            <a:r>
              <a:rPr lang="zh-CN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以内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8" name="图片 27" descr="用户注册常见错误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80" y="1000108"/>
            <a:ext cx="9037669" cy="35140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7466032" y="1000108"/>
            <a:ext cx="1571636" cy="357190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104" y="1588859"/>
            <a:ext cx="7480512" cy="4576445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1224136" y="980728"/>
            <a:ext cx="6768752" cy="52343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提交后点击“下载当前申请”并谨记激活码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2288" y="41397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激活码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04456" y="4509120"/>
            <a:ext cx="792088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smtClean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4216" y="45091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下载当前申请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cxnSp>
        <p:nvCxnSpPr>
          <p:cNvPr id="9" name="直接箭头连接符 8"/>
          <p:cNvCxnSpPr>
            <a:endCxn id="7" idx="3"/>
          </p:cNvCxnSpPr>
          <p:nvPr/>
        </p:nvCxnSpPr>
        <p:spPr>
          <a:xfrm flipH="1">
            <a:off x="3528392" y="4617132"/>
            <a:ext cx="576064" cy="7665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32048" y="1052737"/>
            <a:ext cx="8208912" cy="516234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</a:t>
            </a:r>
            <a:r>
              <a:rPr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审核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结果发送至注册邮箱，如未核准，用户登录邮箱可看到不予核准的理由。全部理由如下：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2" name="图片 11" descr="不予核准理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9217025" cy="361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_PPT模版_V1.0_20110519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 w="12700">
          <a:solidFill>
            <a:schemeClr val="accent2">
              <a:lumMod val="75000"/>
            </a:schemeClr>
          </a:solidFill>
        </a:ln>
      </a:spPr>
      <a:bodyPr rtlCol="0" anchor="ctr"/>
      <a:lstStyle>
        <a:defPPr algn="ctr">
          <a:defRPr sz="1200" b="1" smtClean="0">
            <a:solidFill>
              <a:schemeClr val="accent2">
                <a:lumMod val="50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572</Words>
  <Application>Microsoft Office PowerPoint</Application>
  <PresentationFormat>自定义</PresentationFormat>
  <Paragraphs>88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TM_PPT模版_V1.0_20110519</vt:lpstr>
      <vt:lpstr>2_自定义设计方案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lumy</dc:creator>
  <cp:lastModifiedBy>PC</cp:lastModifiedBy>
  <cp:revision>793</cp:revision>
  <dcterms:created xsi:type="dcterms:W3CDTF">2012-12-05T06:12:00Z</dcterms:created>
  <dcterms:modified xsi:type="dcterms:W3CDTF">2021-09-29T11:06:44Z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